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schemas.openxmlformats.org/officeDocument/2006/relationships/slide" Target="slides/slide20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ce4af61fc6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ce4af61fc6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ce4af61fc6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ce4af61fc6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ce4af61fc6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ce4af61fc6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ce4af61fc6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ce4af61fc6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ce4af61fc6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ce4af61fc6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ce4af61fc6_0_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ce4af61fc6_0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ce4af61fc6_0_2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ce4af61fc6_0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ce4af61fc6_0_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ce4af61fc6_0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ce4af61fc6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ce4af61fc6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ce4af61fc6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ce4af61fc6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d02bb2a4d2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d02bb2a4d2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ce4af61fc6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ce4af61fc6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ce4af61fc6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ce4af61fc6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ce4af61fc6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ce4af61fc6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ce4af61fc6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ce4af61fc6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ce4af61fc6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ce4af61fc6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ce4af61fc6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ce4af61fc6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ce4af61fc6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ce4af61fc6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ce4af61fc6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ce4af61fc6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3.png"/><Relationship Id="rId6" Type="http://schemas.openxmlformats.org/officeDocument/2006/relationships/image" Target="../media/image17.png"/><Relationship Id="rId7" Type="http://schemas.openxmlformats.org/officeDocument/2006/relationships/image" Target="../media/image2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5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7.png"/><Relationship Id="rId4" Type="http://schemas.openxmlformats.org/officeDocument/2006/relationships/image" Target="../media/image29.png"/><Relationship Id="rId5" Type="http://schemas.openxmlformats.org/officeDocument/2006/relationships/image" Target="../media/image32.png"/><Relationship Id="rId6" Type="http://schemas.openxmlformats.org/officeDocument/2006/relationships/image" Target="../media/image30.png"/><Relationship Id="rId7" Type="http://schemas.openxmlformats.org/officeDocument/2006/relationships/image" Target="../media/image3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3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0.png"/><Relationship Id="rId4" Type="http://schemas.openxmlformats.org/officeDocument/2006/relationships/image" Target="../media/image35.png"/><Relationship Id="rId5" Type="http://schemas.openxmlformats.org/officeDocument/2006/relationships/image" Target="../media/image3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2.png"/><Relationship Id="rId4" Type="http://schemas.openxmlformats.org/officeDocument/2006/relationships/image" Target="../media/image45.png"/><Relationship Id="rId9" Type="http://schemas.openxmlformats.org/officeDocument/2006/relationships/image" Target="../media/image47.png"/><Relationship Id="rId5" Type="http://schemas.openxmlformats.org/officeDocument/2006/relationships/image" Target="../media/image44.png"/><Relationship Id="rId6" Type="http://schemas.openxmlformats.org/officeDocument/2006/relationships/image" Target="../media/image43.png"/><Relationship Id="rId7" Type="http://schemas.openxmlformats.org/officeDocument/2006/relationships/image" Target="../media/image46.png"/><Relationship Id="rId8" Type="http://schemas.openxmlformats.org/officeDocument/2006/relationships/image" Target="../media/image4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5.png"/><Relationship Id="rId4" Type="http://schemas.openxmlformats.org/officeDocument/2006/relationships/image" Target="../media/image50.png"/><Relationship Id="rId5" Type="http://schemas.openxmlformats.org/officeDocument/2006/relationships/image" Target="../media/image52.png"/><Relationship Id="rId6" Type="http://schemas.openxmlformats.org/officeDocument/2006/relationships/image" Target="../media/image51.png"/><Relationship Id="rId7" Type="http://schemas.openxmlformats.org/officeDocument/2006/relationships/image" Target="../media/image3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3.png"/><Relationship Id="rId4" Type="http://schemas.openxmlformats.org/officeDocument/2006/relationships/image" Target="../media/image5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space.bilibili.com/21630984" TargetMode="External"/><Relationship Id="rId4" Type="http://schemas.openxmlformats.org/officeDocument/2006/relationships/hyperlink" Target="https://www.youtube.com/c/%E5%8F%A4%E5%9F%8E%E7%AE%97%E6%B3%95" TargetMode="External"/><Relationship Id="rId5" Type="http://schemas.openxmlformats.org/officeDocument/2006/relationships/image" Target="../media/image49.png"/><Relationship Id="rId6" Type="http://schemas.openxmlformats.org/officeDocument/2006/relationships/image" Target="../media/image5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www.cnblogs.com/gaochundong/p/binary_search_tree.html" TargetMode="External"/><Relationship Id="rId4" Type="http://schemas.openxmlformats.org/officeDocument/2006/relationships/hyperlink" Target="https://www.runoob.com/data-structures/binary-search-tree.html" TargetMode="External"/><Relationship Id="rId5" Type="http://schemas.openxmlformats.org/officeDocument/2006/relationships/hyperlink" Target="https://songlee24.github.io/2015/01/13/binary-search-tree/" TargetMode="External"/><Relationship Id="rId6" Type="http://schemas.openxmlformats.org/officeDocument/2006/relationships/hyperlink" Target="https://leetcode-cn.com/tag/binary-search-tree/" TargetMode="External"/><Relationship Id="rId7" Type="http://schemas.openxmlformats.org/officeDocument/2006/relationships/hyperlink" Target="https://xblog.lufficc.com/blog/binary-search-tree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Relationship Id="rId4" Type="http://schemas.openxmlformats.org/officeDocument/2006/relationships/image" Target="../media/image4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5.png"/><Relationship Id="rId5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Relationship Id="rId4" Type="http://schemas.openxmlformats.org/officeDocument/2006/relationships/image" Target="../media/image10.png"/><Relationship Id="rId5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Relationship Id="rId4" Type="http://schemas.openxmlformats.org/officeDocument/2006/relationships/image" Target="../media/image11.png"/><Relationship Id="rId5" Type="http://schemas.openxmlformats.org/officeDocument/2006/relationships/image" Target="../media/image8.png"/><Relationship Id="rId6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Relationship Id="rId4" Type="http://schemas.openxmlformats.org/officeDocument/2006/relationships/image" Target="../media/image18.png"/><Relationship Id="rId5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0" y="342075"/>
            <a:ext cx="8520600" cy="114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500"/>
              <a:t>树的</a:t>
            </a:r>
            <a:r>
              <a:rPr b="1" lang="en" sz="5500"/>
              <a:t>基础算法(三) -- BST</a:t>
            </a:r>
            <a:endParaRPr b="1" sz="5500"/>
          </a:p>
        </p:txBody>
      </p:sp>
      <p:sp>
        <p:nvSpPr>
          <p:cNvPr id="55" name="Google Shape;55;p13"/>
          <p:cNvSpPr txBox="1"/>
          <p:nvPr/>
        </p:nvSpPr>
        <p:spPr>
          <a:xfrm>
            <a:off x="6574200" y="4247675"/>
            <a:ext cx="1744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你们的好朋友Eddie</a:t>
            </a:r>
            <a:endParaRPr/>
          </a:p>
        </p:txBody>
      </p:sp>
      <p:sp>
        <p:nvSpPr>
          <p:cNvPr id="56" name="Google Shape;56;p13"/>
          <p:cNvSpPr txBox="1"/>
          <p:nvPr/>
        </p:nvSpPr>
        <p:spPr>
          <a:xfrm>
            <a:off x="964950" y="1486275"/>
            <a:ext cx="7214100" cy="29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</a:rPr>
              <a:t>270. Closest Binary Search Tree Value</a:t>
            </a:r>
            <a:endParaRPr sz="20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2"/>
                </a:solidFill>
              </a:rPr>
              <a:t>450. Delete Node in a BST</a:t>
            </a:r>
            <a:endParaRPr sz="20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</a:rPr>
              <a:t>98. Validate Binary Search Tree</a:t>
            </a:r>
            <a:endParaRPr sz="20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</a:rPr>
              <a:t>173. Binary Search Tree Iterator</a:t>
            </a:r>
            <a:endParaRPr sz="20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</a:rPr>
              <a:t>426. Convert Binary Search Tree to Sorted Doubly Linked List</a:t>
            </a:r>
            <a:endParaRPr sz="20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</a:rPr>
              <a:t>99. Recover Binary Search Tree</a:t>
            </a:r>
            <a:endParaRPr sz="20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</a:rPr>
              <a:t>108. Convert Sorted Array to Binary Search Tree  </a:t>
            </a:r>
            <a:r>
              <a:rPr b="1" lang="en" sz="2000">
                <a:solidFill>
                  <a:schemeClr val="dk2"/>
                </a:solidFill>
              </a:rPr>
              <a:t>(1382)</a:t>
            </a:r>
            <a:endParaRPr b="1" sz="20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</a:rPr>
              <a:t>96. Unique Binary Search Trees</a:t>
            </a:r>
            <a:endParaRPr sz="20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</a:rPr>
              <a:t>95. Unique Binary Search Trees II</a:t>
            </a:r>
            <a:endParaRPr sz="20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2"/>
          <p:cNvPicPr preferRelativeResize="0"/>
          <p:nvPr/>
        </p:nvPicPr>
        <p:blipFill rotWithShape="1">
          <a:blip r:embed="rId3">
            <a:alphaModFix/>
          </a:blip>
          <a:srcRect b="58160" l="0" r="0" t="0"/>
          <a:stretch/>
        </p:blipFill>
        <p:spPr>
          <a:xfrm>
            <a:off x="0" y="0"/>
            <a:ext cx="4014700" cy="1434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941250"/>
            <a:ext cx="3568696" cy="2202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2"/>
          <p:cNvPicPr preferRelativeResize="0"/>
          <p:nvPr/>
        </p:nvPicPr>
        <p:blipFill rotWithShape="1">
          <a:blip r:embed="rId3">
            <a:alphaModFix/>
          </a:blip>
          <a:srcRect b="0" l="0" r="0" t="56057"/>
          <a:stretch/>
        </p:blipFill>
        <p:spPr>
          <a:xfrm>
            <a:off x="0" y="1434550"/>
            <a:ext cx="4014700" cy="1506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62250" y="2857500"/>
            <a:ext cx="4481749" cy="22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14700" y="0"/>
            <a:ext cx="5129300" cy="1592697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2"/>
          <p:cNvSpPr txBox="1"/>
          <p:nvPr/>
        </p:nvSpPr>
        <p:spPr>
          <a:xfrm>
            <a:off x="1904100" y="1714500"/>
            <a:ext cx="394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三种做法，inorder两种，或者直接传入边界</a:t>
            </a:r>
            <a:endParaRPr/>
          </a:p>
        </p:txBody>
      </p:sp>
      <p:pic>
        <p:nvPicPr>
          <p:cNvPr id="130" name="Google Shape;130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452575" y="1385311"/>
            <a:ext cx="3297300" cy="138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3973400" cy="3198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057775"/>
            <a:ext cx="2776225" cy="2085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07600" y="1709125"/>
            <a:ext cx="4136392" cy="343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3"/>
          <p:cNvPicPr preferRelativeResize="0"/>
          <p:nvPr/>
        </p:nvPicPr>
        <p:blipFill rotWithShape="1">
          <a:blip r:embed="rId6">
            <a:alphaModFix/>
          </a:blip>
          <a:srcRect b="0" l="0" r="0" t="29037"/>
          <a:stretch/>
        </p:blipFill>
        <p:spPr>
          <a:xfrm>
            <a:off x="5007600" y="0"/>
            <a:ext cx="2974725" cy="1620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5068300" cy="2322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322125"/>
            <a:ext cx="3305769" cy="2821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4"/>
          <p:cNvPicPr preferRelativeResize="0"/>
          <p:nvPr/>
        </p:nvPicPr>
        <p:blipFill rotWithShape="1">
          <a:blip r:embed="rId5">
            <a:alphaModFix/>
          </a:blip>
          <a:srcRect b="44252" l="0" r="0" t="0"/>
          <a:stretch/>
        </p:blipFill>
        <p:spPr>
          <a:xfrm>
            <a:off x="5531175" y="0"/>
            <a:ext cx="3612825" cy="2867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12301" y="2499500"/>
            <a:ext cx="2318875" cy="2218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580450" y="2867350"/>
            <a:ext cx="3118477" cy="2276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1756" y="1935855"/>
            <a:ext cx="4243676" cy="3207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43375" y="0"/>
            <a:ext cx="3200626" cy="28997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0"/>
            <a:ext cx="320061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5"/>
          <p:cNvSpPr txBox="1"/>
          <p:nvPr/>
        </p:nvSpPr>
        <p:spPr>
          <a:xfrm>
            <a:off x="3343850" y="268325"/>
            <a:ext cx="23325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我们只需要按照inorder去遍历，发现2个顺序出问题的node交换即可</a:t>
            </a:r>
            <a:endParaRPr/>
          </a:p>
        </p:txBody>
      </p:sp>
      <p:sp>
        <p:nvSpPr>
          <p:cNvPr id="156" name="Google Shape;156;p25"/>
          <p:cNvSpPr txBox="1"/>
          <p:nvPr/>
        </p:nvSpPr>
        <p:spPr>
          <a:xfrm>
            <a:off x="6228500" y="3741200"/>
            <a:ext cx="21156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3(first),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2(second start), 1(second final)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swap [3, 1]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331069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5869" y="0"/>
            <a:ext cx="4508132" cy="1989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35876" y="1989500"/>
            <a:ext cx="3681462" cy="300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3710272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15072" y="1839400"/>
            <a:ext cx="5128929" cy="330411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7"/>
          <p:cNvSpPr txBox="1"/>
          <p:nvPr/>
        </p:nvSpPr>
        <p:spPr>
          <a:xfrm>
            <a:off x="4355275" y="495375"/>
            <a:ext cx="2508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前一题的套娃题，多一次inorder遍历即可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80200" y="0"/>
            <a:ext cx="5863798" cy="115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3354175" cy="3699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3901175"/>
            <a:ext cx="3762724" cy="125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58975" y="935025"/>
            <a:ext cx="4285025" cy="182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53823" y="2524663"/>
            <a:ext cx="2617075" cy="43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53825" y="3034575"/>
            <a:ext cx="4539074" cy="918225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8"/>
          <p:cNvSpPr txBox="1"/>
          <p:nvPr/>
        </p:nvSpPr>
        <p:spPr>
          <a:xfrm>
            <a:off x="4107575" y="4572000"/>
            <a:ext cx="2559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BST和</a:t>
            </a:r>
            <a:r>
              <a:rPr lang="en"/>
              <a:t>动态规划</a:t>
            </a:r>
            <a:r>
              <a:rPr lang="en"/>
              <a:t>结合</a:t>
            </a:r>
            <a:endParaRPr/>
          </a:p>
        </p:txBody>
      </p:sp>
      <p:pic>
        <p:nvPicPr>
          <p:cNvPr id="182" name="Google Shape;182;p28"/>
          <p:cNvPicPr preferRelativeResize="0"/>
          <p:nvPr/>
        </p:nvPicPr>
        <p:blipFill rotWithShape="1">
          <a:blip r:embed="rId9">
            <a:alphaModFix/>
          </a:blip>
          <a:srcRect b="0" l="0" r="0" t="1970"/>
          <a:stretch/>
        </p:blipFill>
        <p:spPr>
          <a:xfrm>
            <a:off x="5458000" y="2959250"/>
            <a:ext cx="3686000" cy="1432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3566950" cy="4040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2155" y="0"/>
            <a:ext cx="4501845" cy="2796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62921" y="3507925"/>
            <a:ext cx="5681080" cy="142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17610" y="2796175"/>
            <a:ext cx="5326390" cy="751163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9"/>
          <p:cNvSpPr txBox="1"/>
          <p:nvPr/>
        </p:nvSpPr>
        <p:spPr>
          <a:xfrm>
            <a:off x="2082550" y="1372925"/>
            <a:ext cx="2559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BST和</a:t>
            </a:r>
            <a:r>
              <a:rPr lang="en"/>
              <a:t>DFS结合</a:t>
            </a:r>
            <a:endParaRPr/>
          </a:p>
        </p:txBody>
      </p:sp>
      <p:pic>
        <p:nvPicPr>
          <p:cNvPr id="192" name="Google Shape;192;p29"/>
          <p:cNvPicPr preferRelativeResize="0"/>
          <p:nvPr/>
        </p:nvPicPr>
        <p:blipFill rotWithShape="1">
          <a:blip r:embed="rId7">
            <a:alphaModFix/>
          </a:blip>
          <a:srcRect b="59918" l="0" r="0" t="7136"/>
          <a:stretch/>
        </p:blipFill>
        <p:spPr>
          <a:xfrm>
            <a:off x="0" y="4158150"/>
            <a:ext cx="3668376" cy="985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</a:t>
            </a:r>
            <a:endParaRPr/>
          </a:p>
        </p:txBody>
      </p:sp>
      <p:pic>
        <p:nvPicPr>
          <p:cNvPr id="198" name="Google Shape;19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857500"/>
            <a:ext cx="4481749" cy="228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30"/>
          <p:cNvSpPr txBox="1"/>
          <p:nvPr/>
        </p:nvSpPr>
        <p:spPr>
          <a:xfrm>
            <a:off x="413850" y="1024750"/>
            <a:ext cx="81489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AutoNum type="arabicPeriod"/>
            </a:pPr>
            <a:r>
              <a:rPr lang="en" sz="2100"/>
              <a:t>熟练使用inorder遍历的recursive或者iterative模板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AutoNum type="arabicPeriod"/>
            </a:pPr>
            <a:r>
              <a:rPr lang="en" sz="2100"/>
              <a:t>添加删除注意，zillow考察过3叉树的delete node在OA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AutoNum type="arabicPeriod"/>
            </a:pPr>
            <a:r>
              <a:rPr lang="en" sz="2100"/>
              <a:t>时间复杂度一般和O(logn)挂钩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AutoNum type="arabicPeriod"/>
            </a:pPr>
            <a:r>
              <a:rPr lang="en" sz="2100"/>
              <a:t>iterator就是按顺序用iterative写法去遍历，记得default method</a:t>
            </a:r>
            <a:endParaRPr sz="2100"/>
          </a:p>
        </p:txBody>
      </p:sp>
      <p:pic>
        <p:nvPicPr>
          <p:cNvPr id="200" name="Google Shape;200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14450" y="2952813"/>
            <a:ext cx="4481748" cy="19429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1"/>
          <p:cNvSpPr txBox="1"/>
          <p:nvPr>
            <p:ph type="title"/>
          </p:nvPr>
        </p:nvSpPr>
        <p:spPr>
          <a:xfrm>
            <a:off x="311700" y="148150"/>
            <a:ext cx="1718400" cy="58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通讯页面</a:t>
            </a:r>
            <a:endParaRPr b="1"/>
          </a:p>
        </p:txBody>
      </p:sp>
      <p:sp>
        <p:nvSpPr>
          <p:cNvPr id="206" name="Google Shape;206;p31"/>
          <p:cNvSpPr txBox="1"/>
          <p:nvPr>
            <p:ph idx="1" type="body"/>
          </p:nvPr>
        </p:nvSpPr>
        <p:spPr>
          <a:xfrm>
            <a:off x="311700" y="1081475"/>
            <a:ext cx="8520600" cy="210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Bilibili 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https://space.bilibili.com/21630984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Youtube 搜索古城算法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https://www.youtube.com/c/古城算法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wechat	回复‘加群’可加群，还有周赛压轴题详解</a:t>
            </a:r>
            <a:endParaRPr/>
          </a:p>
        </p:txBody>
      </p:sp>
      <p:sp>
        <p:nvSpPr>
          <p:cNvPr id="207" name="Google Shape;207;p31"/>
          <p:cNvSpPr txBox="1"/>
          <p:nvPr/>
        </p:nvSpPr>
        <p:spPr>
          <a:xfrm>
            <a:off x="5885350" y="2409575"/>
            <a:ext cx="2865600" cy="11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谢谢大家的支持！请点赞订阅硬币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500订阅会出一期dp总结篇</a:t>
            </a:r>
            <a:endParaRPr/>
          </a:p>
        </p:txBody>
      </p:sp>
      <p:sp>
        <p:nvSpPr>
          <p:cNvPr id="208" name="Google Shape;208;p31"/>
          <p:cNvSpPr txBox="1"/>
          <p:nvPr/>
        </p:nvSpPr>
        <p:spPr>
          <a:xfrm>
            <a:off x="5885350" y="3420650"/>
            <a:ext cx="3219600" cy="136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FF0000"/>
                </a:solidFill>
              </a:rPr>
              <a:t>免费，不要钱，不卖课，不推销，不辅导，公开资料和视频，任何人和你说钱都是骗子！</a:t>
            </a:r>
            <a:endParaRPr b="1" sz="1500">
              <a:solidFill>
                <a:srgbClr val="FF0000"/>
              </a:solidFill>
            </a:endParaRPr>
          </a:p>
        </p:txBody>
      </p:sp>
      <p:pic>
        <p:nvPicPr>
          <p:cNvPr id="209" name="Google Shape;209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3113675"/>
            <a:ext cx="3942681" cy="1674075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31"/>
          <p:cNvSpPr txBox="1"/>
          <p:nvPr/>
        </p:nvSpPr>
        <p:spPr>
          <a:xfrm>
            <a:off x="311738" y="592575"/>
            <a:ext cx="3942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区间dp，买卖股票已经做好了ppt还没讲，要不要换换口味下周来个基础系统设计？</a:t>
            </a:r>
            <a:endParaRPr/>
          </a:p>
        </p:txBody>
      </p:sp>
      <p:pic>
        <p:nvPicPr>
          <p:cNvPr id="211" name="Google Shape;211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10425" y="509125"/>
            <a:ext cx="2871661" cy="114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87650" y="279400"/>
            <a:ext cx="2055600" cy="136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具体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考什么？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怎么考？</a:t>
            </a:r>
            <a:endParaRPr/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2583" y="0"/>
            <a:ext cx="673141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4"/>
          <p:cNvSpPr txBox="1"/>
          <p:nvPr/>
        </p:nvSpPr>
        <p:spPr>
          <a:xfrm>
            <a:off x="5854625" y="993625"/>
            <a:ext cx="1938600" cy="42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50"/>
              <a:t>树 -&gt; 线性</a:t>
            </a:r>
            <a:endParaRPr sz="15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50"/>
              <a:t>bfs, dfs</a:t>
            </a:r>
            <a:r>
              <a:rPr lang="en" sz="1550">
                <a:solidFill>
                  <a:schemeClr val="dk1"/>
                </a:solidFill>
              </a:rPr>
              <a:t>遍历</a:t>
            </a:r>
            <a:endParaRPr sz="15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50"/>
              <a:t>bfs, dfs</a:t>
            </a:r>
            <a:r>
              <a:rPr lang="en" sz="1550">
                <a:solidFill>
                  <a:schemeClr val="dk1"/>
                </a:solidFill>
              </a:rPr>
              <a:t>遍历</a:t>
            </a:r>
            <a:endParaRPr sz="15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50"/>
              <a:t>lca</a:t>
            </a:r>
            <a:endParaRPr sz="15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50"/>
              <a:t>线性 -&gt; 树</a:t>
            </a:r>
            <a:endParaRPr sz="15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50"/>
              <a:t>bst</a:t>
            </a:r>
            <a:endParaRPr sz="15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50"/>
              <a:t>bfs, dfs遍历</a:t>
            </a:r>
            <a:endParaRPr sz="15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50"/>
              <a:t>树的遍历</a:t>
            </a:r>
            <a:endParaRPr sz="15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50">
                <a:solidFill>
                  <a:schemeClr val="dk1"/>
                </a:solidFill>
              </a:rPr>
              <a:t>树的遍历</a:t>
            </a:r>
            <a:endParaRPr sz="15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50">
                <a:solidFill>
                  <a:schemeClr val="dk1"/>
                </a:solidFill>
              </a:rPr>
              <a:t>树的遍历</a:t>
            </a:r>
            <a:endParaRPr sz="15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50">
                <a:solidFill>
                  <a:schemeClr val="dk1"/>
                </a:solidFill>
              </a:rPr>
              <a:t>iterator</a:t>
            </a:r>
            <a:endParaRPr sz="15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50">
                <a:solidFill>
                  <a:schemeClr val="dk1"/>
                </a:solidFill>
              </a:rPr>
              <a:t>树的遍历</a:t>
            </a:r>
            <a:endParaRPr sz="15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50">
                <a:solidFill>
                  <a:schemeClr val="dk1"/>
                </a:solidFill>
              </a:rPr>
              <a:t>树的遍历</a:t>
            </a:r>
            <a:endParaRPr sz="15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50">
                <a:solidFill>
                  <a:schemeClr val="dk1"/>
                </a:solidFill>
              </a:rPr>
              <a:t>树的遍历</a:t>
            </a:r>
            <a:endParaRPr sz="15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50">
                <a:solidFill>
                  <a:schemeClr val="dk1"/>
                </a:solidFill>
              </a:rPr>
              <a:t>树的遍历</a:t>
            </a:r>
            <a:endParaRPr sz="15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50">
                <a:solidFill>
                  <a:schemeClr val="dk1"/>
                </a:solidFill>
              </a:rPr>
              <a:t>树 -&gt; 线性</a:t>
            </a:r>
            <a:endParaRPr sz="15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50">
                <a:solidFill>
                  <a:schemeClr val="dk1"/>
                </a:solidFill>
              </a:rPr>
              <a:t>树的遍历</a:t>
            </a:r>
            <a:endParaRPr sz="1550">
              <a:solidFill>
                <a:schemeClr val="dk1"/>
              </a:solidFill>
            </a:endParaRPr>
          </a:p>
        </p:txBody>
      </p:sp>
      <p:sp>
        <p:nvSpPr>
          <p:cNvPr id="64" name="Google Shape;64;p14"/>
          <p:cNvSpPr txBox="1"/>
          <p:nvPr/>
        </p:nvSpPr>
        <p:spPr>
          <a:xfrm>
            <a:off x="146150" y="1880100"/>
            <a:ext cx="19386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所以我们接下来的内容会围绕5部分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0EF60B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9C307"/>
              </a:buClr>
              <a:buSzPts val="1400"/>
              <a:buAutoNum type="arabicPeriod"/>
            </a:pPr>
            <a:r>
              <a:rPr b="1" lang="en">
                <a:solidFill>
                  <a:srgbClr val="09C307"/>
                </a:solidFill>
              </a:rPr>
              <a:t>树的遍历</a:t>
            </a:r>
            <a:endParaRPr b="1">
              <a:solidFill>
                <a:srgbClr val="09C307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9C307"/>
              </a:buClr>
              <a:buSzPts val="1400"/>
              <a:buAutoNum type="arabicPeriod"/>
            </a:pPr>
            <a:r>
              <a:rPr b="1" lang="en">
                <a:solidFill>
                  <a:srgbClr val="09C307"/>
                </a:solidFill>
              </a:rPr>
              <a:t>结构转换</a:t>
            </a:r>
            <a:br>
              <a:rPr b="1" lang="en">
                <a:solidFill>
                  <a:srgbClr val="09C307"/>
                </a:solidFill>
              </a:rPr>
            </a:br>
            <a:r>
              <a:rPr b="1" lang="en">
                <a:solidFill>
                  <a:srgbClr val="09C307"/>
                </a:solidFill>
              </a:rPr>
              <a:t>树 -&gt; 线性</a:t>
            </a:r>
            <a:br>
              <a:rPr b="1" lang="en">
                <a:solidFill>
                  <a:srgbClr val="09C307"/>
                </a:solidFill>
              </a:rPr>
            </a:br>
            <a:r>
              <a:rPr b="1" lang="en">
                <a:solidFill>
                  <a:srgbClr val="09C307"/>
                </a:solidFill>
              </a:rPr>
              <a:t>线性 -&gt; 树</a:t>
            </a:r>
            <a:endParaRPr b="1">
              <a:solidFill>
                <a:srgbClr val="09C307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LCA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AutoNum type="arabicPeriod"/>
            </a:pPr>
            <a:r>
              <a:rPr b="1" lang="en">
                <a:solidFill>
                  <a:srgbClr val="FF0000"/>
                </a:solidFill>
              </a:rPr>
              <a:t>BST</a:t>
            </a:r>
            <a:endParaRPr b="1">
              <a:solidFill>
                <a:srgbClr val="FF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AutoNum type="arabicPeriod"/>
            </a:pPr>
            <a:r>
              <a:rPr b="1" lang="en">
                <a:solidFill>
                  <a:srgbClr val="FF0000"/>
                </a:solidFill>
              </a:rPr>
              <a:t>iterator</a:t>
            </a:r>
            <a:endParaRPr b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</a:t>
            </a:r>
            <a:endParaRPr/>
          </a:p>
        </p:txBody>
      </p:sp>
      <p:sp>
        <p:nvSpPr>
          <p:cNvPr id="217" name="Google Shape;217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https://www.cnblogs.com/gaochundong/p/binary_search_tree.html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https://www.runoob.com/data-structures/binary-search-tree.html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5"/>
              </a:rPr>
              <a:t>https://songlee24.github.io/2015/01/13/binary-search-tree/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6"/>
              </a:rPr>
              <a:t>https://leetcode-cn.com/tag/binary-search-tree/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7"/>
              </a:rPr>
              <a:t>https://xblog.lufficc.com/blog/binary-search-tree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>
            <p:ph type="title"/>
          </p:nvPr>
        </p:nvSpPr>
        <p:spPr>
          <a:xfrm>
            <a:off x="311700" y="228300"/>
            <a:ext cx="8520600" cy="83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b="1" lang="en" sz="4850"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什么是</a:t>
            </a:r>
            <a:r>
              <a:rPr b="1" lang="en" sz="4850"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二分查找树BST？</a:t>
            </a:r>
            <a:endParaRPr/>
          </a:p>
        </p:txBody>
      </p:sp>
      <p:sp>
        <p:nvSpPr>
          <p:cNvPr id="70" name="Google Shape;70;p15"/>
          <p:cNvSpPr txBox="1"/>
          <p:nvPr>
            <p:ph idx="1" type="body"/>
          </p:nvPr>
        </p:nvSpPr>
        <p:spPr>
          <a:xfrm>
            <a:off x="311700" y="1152475"/>
            <a:ext cx="4311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b="1" lang="en" sz="1190">
                <a:solidFill>
                  <a:srgbClr val="333333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一、概念及其介绍</a:t>
            </a:r>
            <a:endParaRPr b="1" sz="1190">
              <a:solidFill>
                <a:srgbClr val="333333"/>
              </a:solidFill>
              <a:highlight>
                <a:srgbClr val="FFFFFF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b="1" lang="en" sz="1190">
                <a:solidFill>
                  <a:srgbClr val="333333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二分查找树（英语：Binary Search Tree），也称为 二叉查找树 、二叉搜索树 、有序二叉树或排序二叉树。满足以下几个条件：</a:t>
            </a:r>
            <a:endParaRPr b="1" sz="1190">
              <a:solidFill>
                <a:srgbClr val="333333"/>
              </a:solidFill>
              <a:highlight>
                <a:srgbClr val="FFFFFF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b="1" lang="en" sz="1190">
                <a:solidFill>
                  <a:srgbClr val="333333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若它的左子树不为空，左子树上所有节点的值都小于它的根节点。</a:t>
            </a:r>
            <a:endParaRPr b="1" sz="1190">
              <a:solidFill>
                <a:srgbClr val="333333"/>
              </a:solidFill>
              <a:highlight>
                <a:srgbClr val="FFFFFF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b="1" lang="en" sz="1190">
                <a:solidFill>
                  <a:srgbClr val="333333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若它的右子树不为空，右子树上所有的节点的值都大于它的根节点。</a:t>
            </a:r>
            <a:endParaRPr b="1" sz="1190">
              <a:solidFill>
                <a:srgbClr val="333333"/>
              </a:solidFill>
              <a:highlight>
                <a:srgbClr val="FFFFFF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b="1" lang="en" sz="1190">
                <a:solidFill>
                  <a:srgbClr val="333333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它的左、右子树也都是二分查找树。</a:t>
            </a:r>
            <a:endParaRPr b="1" sz="1190">
              <a:solidFill>
                <a:srgbClr val="333333"/>
              </a:solidFill>
              <a:highlight>
                <a:srgbClr val="FFFFFF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t/>
            </a:r>
            <a:endParaRPr b="1" sz="1190">
              <a:solidFill>
                <a:srgbClr val="333333"/>
              </a:solidFill>
              <a:highlight>
                <a:srgbClr val="FFFFFF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5"/>
              <a:buFont typeface="Arial"/>
              <a:buNone/>
            </a:pPr>
            <a:r>
              <a:t/>
            </a:r>
            <a:endParaRPr b="1" sz="1190">
              <a:solidFill>
                <a:srgbClr val="333333"/>
              </a:solidFill>
              <a:highlight>
                <a:srgbClr val="FFFFFF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SzPts val="605"/>
              <a:buNone/>
            </a:pPr>
            <a:r>
              <a:t/>
            </a:r>
            <a:endParaRPr sz="1190"/>
          </a:p>
        </p:txBody>
      </p:sp>
      <p:pic>
        <p:nvPicPr>
          <p:cNvPr id="71" name="Google Shape;7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3600" y="1919625"/>
            <a:ext cx="4469275" cy="278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/>
          <p:nvPr>
            <p:ph type="title"/>
          </p:nvPr>
        </p:nvSpPr>
        <p:spPr>
          <a:xfrm>
            <a:off x="1524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BST有</a:t>
            </a:r>
            <a:r>
              <a:rPr lang="en"/>
              <a:t>什么性质？</a:t>
            </a:r>
            <a:endParaRPr/>
          </a:p>
        </p:txBody>
      </p:sp>
      <p:pic>
        <p:nvPicPr>
          <p:cNvPr id="77" name="Google Shape;7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2200" y="2513850"/>
            <a:ext cx="6132800" cy="262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6"/>
          <p:cNvPicPr preferRelativeResize="0"/>
          <p:nvPr/>
        </p:nvPicPr>
        <p:blipFill rotWithShape="1">
          <a:blip r:embed="rId4">
            <a:alphaModFix/>
          </a:blip>
          <a:srcRect b="0" l="0" r="0" t="5793"/>
          <a:stretch/>
        </p:blipFill>
        <p:spPr>
          <a:xfrm>
            <a:off x="59313" y="572700"/>
            <a:ext cx="9025374" cy="1724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r>
              <a:rPr lang="en"/>
              <a:t>如何构造BST?  search</a:t>
            </a:r>
            <a:endParaRPr/>
          </a:p>
        </p:txBody>
      </p:sp>
      <p:pic>
        <p:nvPicPr>
          <p:cNvPr id="84" name="Google Shape;8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750" y="1322525"/>
            <a:ext cx="3373977" cy="18562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7"/>
          <p:cNvSpPr txBox="1"/>
          <p:nvPr/>
        </p:nvSpPr>
        <p:spPr>
          <a:xfrm>
            <a:off x="175450" y="3539950"/>
            <a:ext cx="252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简单的查找logn的时间复杂度</a:t>
            </a:r>
            <a:endParaRPr/>
          </a:p>
        </p:txBody>
      </p:sp>
      <p:pic>
        <p:nvPicPr>
          <p:cNvPr id="86" name="Google Shape;8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58127" y="1170125"/>
            <a:ext cx="5300930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00" y="0"/>
            <a:ext cx="4554594" cy="4838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67594" y="2384050"/>
            <a:ext cx="4267207" cy="2577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67594" y="1"/>
            <a:ext cx="3990259" cy="2260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如何构造BST?  insert</a:t>
            </a:r>
            <a:endParaRPr/>
          </a:p>
        </p:txBody>
      </p:sp>
      <p:pic>
        <p:nvPicPr>
          <p:cNvPr id="99" name="Google Shape;9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21157"/>
            <a:ext cx="4724402" cy="14962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150" y="2797625"/>
            <a:ext cx="3924225" cy="230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24400" y="1150375"/>
            <a:ext cx="4419600" cy="32911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如何构造BST?  delete</a:t>
            </a:r>
            <a:endParaRPr/>
          </a:p>
        </p:txBody>
      </p:sp>
      <p:pic>
        <p:nvPicPr>
          <p:cNvPr id="107" name="Google Shape;10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" y="1017725"/>
            <a:ext cx="6173226" cy="177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77336" y="1968825"/>
            <a:ext cx="3018551" cy="3174675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0"/>
          <p:cNvSpPr txBox="1"/>
          <p:nvPr/>
        </p:nvSpPr>
        <p:spPr>
          <a:xfrm>
            <a:off x="113525" y="2992950"/>
            <a:ext cx="15585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叶子节点和单孩子节点都还很好去处理</a:t>
            </a:r>
            <a:endParaRPr/>
          </a:p>
        </p:txBody>
      </p:sp>
      <p:pic>
        <p:nvPicPr>
          <p:cNvPr id="110" name="Google Shape;110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10349" y="1686151"/>
            <a:ext cx="4237549" cy="1914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55279" y="3372275"/>
            <a:ext cx="1992632" cy="1771226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20"/>
          <p:cNvSpPr txBox="1"/>
          <p:nvPr/>
        </p:nvSpPr>
        <p:spPr>
          <a:xfrm>
            <a:off x="4572000" y="3859875"/>
            <a:ext cx="21468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因为bst inorder顺序遍历，回忆一下linkedlist如何删除当前节点。我们只需要把后继替换过来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359572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00529" y="288975"/>
            <a:ext cx="5243472" cy="27565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08275" y="3233625"/>
            <a:ext cx="5243476" cy="1274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